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5" r:id="rId3"/>
  </p:sldIdLst>
  <p:sldSz cx="12192000" cy="6858000"/>
  <p:notesSz cx="6858000" cy="9144000"/>
  <p:custDataLst>
    <p:tags r:id="rId9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64"/>
    <p:restoredTop sz="94660"/>
  </p:normalViewPr>
  <p:slideViewPr>
    <p:cSldViewPr snapToGrid="0" showGuides="1">
      <p:cViewPr varScale="1">
        <p:scale>
          <a:sx n="127" d="100"/>
          <a:sy n="127" d="100"/>
        </p:scale>
        <p:origin x="200" y="208"/>
      </p:cViewPr>
      <p:guideLst>
        <p:guide orient="horz" pos="216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1B72E5E-5115-43B4-8EC9-C1049221499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solidFill>
                <a:srgbClr val="89898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DC67E5-0249-43AE-A73F-408B6B9CDAE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单击此处编辑母版文本样式</a:t>
            </a: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6147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85B999C-A657-4E17-9072-6890B808AAC1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12192000" cy="647700"/>
          </a:xfrm>
          <a:prstGeom prst="rect">
            <a:avLst/>
          </a:prstGeom>
          <a:gradFill>
            <a:gsLst>
              <a:gs pos="25000">
                <a:schemeClr val="accent1"/>
              </a:gs>
              <a:gs pos="0">
                <a:schemeClr val="accent1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1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73150" cy="9207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52" name="组合 8"/>
          <p:cNvGrpSpPr/>
          <p:nvPr userDrawn="1"/>
        </p:nvGrpSpPr>
        <p:grpSpPr>
          <a:xfrm>
            <a:off x="11012488" y="-17462"/>
            <a:ext cx="879475" cy="666750"/>
            <a:chOff x="7402514" y="1243490"/>
            <a:chExt cx="1693862" cy="1283840"/>
          </a:xfrm>
        </p:grpSpPr>
        <p:pic>
          <p:nvPicPr>
            <p:cNvPr id="2058" name="Picture 5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402514" y="1243490"/>
              <a:ext cx="806601" cy="83617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9" name="Picture 6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481343" y="1361119"/>
              <a:ext cx="286343" cy="29642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0" name="Picture 7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775752" y="1679727"/>
              <a:ext cx="287016" cy="2917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1" name="Picture 8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824148" y="2109242"/>
              <a:ext cx="272228" cy="267523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2" name="Picture 9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522345" y="2250397"/>
              <a:ext cx="276933" cy="276933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201F5D-D852-4C94-875C-2B9A38A27FF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latin typeface="Verdana" panose="020B0604030504040204" pitchFamily="34" charset="0"/>
                <a:ea typeface="微软雅黑" panose="020B0503020204020204" pitchFamily="34" charset="-122"/>
              </a:rPr>
            </a:fld>
            <a:endParaRPr lang="en-US" altLang="en-US" dirty="0">
              <a:latin typeface="Verdana" panose="020B060403050404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85B999C-A657-4E17-9072-6890B808AAC1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Verdana" panose="020B0604030504040204" pitchFamily="34" charset="0"/>
                <a:ea typeface="微软雅黑" panose="020B0503020204020204" pitchFamily="34" charset="-122"/>
              </a:defRPr>
            </a:lvl1pPr>
          </a:lstStyle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华文楷体" panose="02010600040101010101" pitchFamily="2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组合 12"/>
          <p:cNvGrpSpPr/>
          <p:nvPr/>
        </p:nvGrpSpPr>
        <p:grpSpPr>
          <a:xfrm>
            <a:off x="4443413" y="1219200"/>
            <a:ext cx="7527925" cy="471488"/>
            <a:chOff x="3752850" y="1015012"/>
            <a:chExt cx="8128471" cy="471975"/>
          </a:xfrm>
        </p:grpSpPr>
        <p:sp>
          <p:nvSpPr>
            <p:cNvPr id="12" name="矩形 11"/>
            <p:cNvSpPr/>
            <p:nvPr/>
          </p:nvSpPr>
          <p:spPr>
            <a:xfrm>
              <a:off x="3752850" y="1015012"/>
              <a:ext cx="3280872" cy="46085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1pPr>
              <a:lvl2pPr marL="685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Verdana" panose="020B0604030504040204" pitchFamily="34" charset="0"/>
                  <a:ea typeface="微软雅黑" panose="020B0503020204020204" pitchFamily="34" charset="-122"/>
                  <a:cs typeface="+mn-cs"/>
                </a:rPr>
                <a:t>个人表现</a:t>
              </a:r>
              <a:endPara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微软雅黑" panose="020B0503020204020204" pitchFamily="34" charset="-122"/>
                <a:cs typeface="+mn-cs"/>
              </a:endParaRPr>
            </a:p>
          </p:txBody>
        </p:sp>
        <p:cxnSp>
          <p:nvCxnSpPr>
            <p:cNvPr id="6" name="直接连接符 5"/>
            <p:cNvCxnSpPr/>
            <p:nvPr/>
          </p:nvCxnSpPr>
          <p:spPr>
            <a:xfrm>
              <a:off x="3752850" y="1486987"/>
              <a:ext cx="81284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3" name="文本框 8"/>
          <p:cNvSpPr txBox="1"/>
          <p:nvPr/>
        </p:nvSpPr>
        <p:spPr>
          <a:xfrm>
            <a:off x="4414838" y="1503363"/>
            <a:ext cx="7515225" cy="1168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+mn-cs"/>
              </a:defRPr>
            </a:lvl5pPr>
          </a:lstStyle>
          <a:p>
            <a:pPr marL="285750" lvl="0" indent="-285750" eaLnBrk="1" hangingPunct="1">
              <a:lnSpc>
                <a:spcPct val="125000"/>
              </a:lnSpc>
              <a:spcBef>
                <a:spcPct val="0"/>
              </a:spcBef>
              <a:buFont typeface="Wingdings" panose="05000000000000000000" pitchFamily="2" charset="2"/>
              <a:buChar char="n"/>
            </a:pPr>
            <a:endParaRPr lang="en-US" altLang="zh-CN" sz="1400" dirty="0"/>
          </a:p>
          <a:p>
            <a:pPr marL="285750" lvl="0" indent="-285750" eaLnBrk="1" hangingPunct="1">
              <a:lnSpc>
                <a:spcPct val="125000"/>
              </a:lnSpc>
              <a:spcBef>
                <a:spcPct val="0"/>
              </a:spcBef>
              <a:buFont typeface="Wingdings" panose="05000000000000000000" pitchFamily="2" charset="2"/>
              <a:buChar char="n"/>
            </a:pPr>
            <a:r>
              <a:rPr lang="en-US" altLang="zh-CN" sz="1400" dirty="0"/>
              <a:t>2016-2017</a:t>
            </a:r>
            <a:r>
              <a:rPr lang="zh-CN" altLang="en-US" sz="1400" dirty="0"/>
              <a:t>学年 获得</a:t>
            </a:r>
            <a:r>
              <a:rPr lang="en-US" altLang="zh-CN" sz="1400" dirty="0"/>
              <a:t>xxxx</a:t>
            </a:r>
            <a:r>
              <a:rPr lang="zh-CN" altLang="en-US" sz="1400" dirty="0"/>
              <a:t>奖学金、优秀学生</a:t>
            </a:r>
            <a:endParaRPr lang="zh-CN" altLang="en-US" sz="1400" dirty="0"/>
          </a:p>
          <a:p>
            <a:pPr marL="285750" lvl="0" indent="-285750" eaLnBrk="1" hangingPunct="1">
              <a:lnSpc>
                <a:spcPct val="125000"/>
              </a:lnSpc>
              <a:spcBef>
                <a:spcPct val="0"/>
              </a:spcBef>
              <a:buFont typeface="Wingdings" panose="05000000000000000000" pitchFamily="2" charset="2"/>
              <a:buChar char="n"/>
            </a:pPr>
            <a:r>
              <a:rPr lang="en-US" altLang="zh-CN" sz="1400" dirty="0"/>
              <a:t>2016.9—2017.9</a:t>
            </a:r>
            <a:r>
              <a:rPr lang="zh-CN" altLang="en-US" sz="1400" dirty="0"/>
              <a:t> 任</a:t>
            </a:r>
            <a:r>
              <a:rPr lang="en-US" altLang="zh-CN" sz="1400" dirty="0"/>
              <a:t>xxxx</a:t>
            </a:r>
            <a:r>
              <a:rPr lang="zh-CN" altLang="en-US" sz="1400" dirty="0"/>
              <a:t>职务</a:t>
            </a:r>
            <a:endParaRPr lang="en-US" altLang="zh-CN" sz="1400" dirty="0"/>
          </a:p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zh-CN" altLang="en-US" sz="1400" dirty="0"/>
          </a:p>
        </p:txBody>
      </p:sp>
      <p:grpSp>
        <p:nvGrpSpPr>
          <p:cNvPr id="5124" name="组合 3"/>
          <p:cNvGrpSpPr/>
          <p:nvPr/>
        </p:nvGrpSpPr>
        <p:grpSpPr>
          <a:xfrm>
            <a:off x="4445635" y="2798655"/>
            <a:ext cx="7529513" cy="1522520"/>
            <a:chOff x="6995" y="4951"/>
            <a:chExt cx="11857" cy="2398"/>
          </a:xfrm>
        </p:grpSpPr>
        <p:grpSp>
          <p:nvGrpSpPr>
            <p:cNvPr id="5140" name="组合 13"/>
            <p:cNvGrpSpPr/>
            <p:nvPr/>
          </p:nvGrpSpPr>
          <p:grpSpPr>
            <a:xfrm>
              <a:off x="6998" y="4951"/>
              <a:ext cx="11854" cy="725"/>
              <a:chOff x="3752508" y="2946435"/>
              <a:chExt cx="8128813" cy="461412"/>
            </a:xfrm>
          </p:grpSpPr>
          <p:sp>
            <p:nvSpPr>
              <p:cNvPr id="20" name="矩形 19"/>
              <p:cNvSpPr/>
              <p:nvPr/>
            </p:nvSpPr>
            <p:spPr>
              <a:xfrm>
                <a:off x="3752508" y="2946435"/>
                <a:ext cx="3437003" cy="461412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1pPr>
                <a:lvl2pPr marL="685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400" b="1" i="0" u="none" strike="noStrike" kern="1200" cap="none" spc="0" normalizeH="0" baseline="0" noProof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微软雅黑" panose="020B0503020204020204" pitchFamily="34" charset="-122"/>
                    <a:cs typeface="+mn-cs"/>
                  </a:rPr>
                  <a:t>支部对其评价</a:t>
                </a:r>
                <a:r>
                  <a:rPr kumimoji="0" lang="zh-CN" altLang="en-US" sz="1000" b="1" i="0" u="none" strike="noStrike" kern="1200" cap="none" spc="0" normalizeH="0" baseline="0" noProof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微软雅黑" panose="020B0503020204020204" pitchFamily="34" charset="-122"/>
                    <a:cs typeface="+mn-cs"/>
                  </a:rPr>
                  <a:t>（请支部认真填写）</a:t>
                </a:r>
                <a:endParaRPr kumimoji="0" lang="zh-CN" altLang="en-US" sz="1000" b="1" i="0" u="none" strike="noStrike" kern="1200" cap="none" spc="0" normalizeH="0" baseline="0" noProof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Verdana" panose="020B0604030504040204" pitchFamily="34" charset="0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25" name="直接连接符 24"/>
              <p:cNvCxnSpPr/>
              <p:nvPr/>
            </p:nvCxnSpPr>
            <p:spPr>
              <a:xfrm>
                <a:off x="3752508" y="3402328"/>
                <a:ext cx="812881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41" name="文本框 25"/>
            <p:cNvSpPr txBox="1"/>
            <p:nvPr/>
          </p:nvSpPr>
          <p:spPr>
            <a:xfrm>
              <a:off x="6995" y="5933"/>
              <a:ext cx="11834" cy="141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5pPr>
            </a:lstStyle>
            <a:p>
              <a:pPr marL="285750" lvl="0" indent="-285750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n"/>
              </a:pPr>
              <a:r>
                <a:rPr lang="en-US" altLang="en-US" sz="1400" dirty="0"/>
                <a:t>优点</a:t>
              </a:r>
              <a:r>
                <a:rPr lang="en-US" altLang="zh-CN" sz="1400" dirty="0"/>
                <a:t>:</a:t>
              </a:r>
              <a:r>
                <a:rPr lang="zh-CN" altLang="en-US" sz="1400" dirty="0"/>
                <a:t>  </a:t>
              </a:r>
              <a:endParaRPr lang="en-US" altLang="zh-CN" sz="1400" dirty="0"/>
            </a:p>
            <a:p>
              <a:pPr marL="285750" lvl="0" indent="-285750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n"/>
              </a:pPr>
              <a:r>
                <a:rPr lang="en-US" altLang="en-US" sz="1400" dirty="0"/>
                <a:t>缺点</a:t>
              </a:r>
              <a:r>
                <a:rPr lang="en-US" altLang="zh-CN" sz="1400" dirty="0"/>
                <a:t>:</a:t>
              </a:r>
              <a:r>
                <a:rPr lang="zh-CN" altLang="en-US" sz="1400" dirty="0"/>
                <a:t> </a:t>
              </a:r>
              <a:endParaRPr lang="en-US" altLang="zh-CN" sz="1400" dirty="0"/>
            </a:p>
            <a:p>
              <a:pPr marL="285750" lvl="0" indent="-285750" eaLnBrk="1" hangingPunct="1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n"/>
              </a:pPr>
              <a:r>
                <a:rPr lang="zh-CN" altLang="en-US" sz="1400" dirty="0"/>
                <a:t>预备期间最能体现先锋模范作用的一件事：</a:t>
              </a:r>
              <a:endParaRPr lang="en-US" altLang="zh-CN" sz="1400" dirty="0"/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558800" y="4171950"/>
            <a:ext cx="1568450" cy="2708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" name="任意多边形 17"/>
          <p:cNvSpPr/>
          <p:nvPr/>
        </p:nvSpPr>
        <p:spPr>
          <a:xfrm>
            <a:off x="752475" y="1568450"/>
            <a:ext cx="363538" cy="2300288"/>
          </a:xfrm>
          <a:custGeom>
            <a:avLst/>
            <a:gdLst>
              <a:gd name="connsiteX0" fmla="*/ 522514 w 522514"/>
              <a:gd name="connsiteY0" fmla="*/ 1843314 h 1843314"/>
              <a:gd name="connsiteX1" fmla="*/ 0 w 522514"/>
              <a:gd name="connsiteY1" fmla="*/ 1335314 h 1843314"/>
              <a:gd name="connsiteX2" fmla="*/ 0 w 522514"/>
              <a:gd name="connsiteY2" fmla="*/ 0 h 1843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514" h="1843314">
                <a:moveTo>
                  <a:pt x="522514" y="1843314"/>
                </a:moveTo>
                <a:lnTo>
                  <a:pt x="0" y="1335314"/>
                </a:ln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组合 2"/>
          <p:cNvGrpSpPr/>
          <p:nvPr/>
        </p:nvGrpSpPr>
        <p:grpSpPr>
          <a:xfrm>
            <a:off x="868363" y="3554413"/>
            <a:ext cx="493712" cy="493712"/>
            <a:chOff x="2002971" y="3182257"/>
            <a:chExt cx="493486" cy="493486"/>
          </a:xfrm>
        </p:grpSpPr>
        <p:sp>
          <p:nvSpPr>
            <p:cNvPr id="7" name="椭圆 6"/>
            <p:cNvSpPr>
              <a:spLocks noChangeArrowheads="1"/>
            </p:cNvSpPr>
            <p:nvPr/>
          </p:nvSpPr>
          <p:spPr bwMode="auto">
            <a:xfrm>
              <a:off x="2002971" y="3182257"/>
              <a:ext cx="493486" cy="49348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920000"/>
              </a:solidFill>
              <a:miter lim="800000"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2096590" y="3275876"/>
              <a:ext cx="306248" cy="30624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752475" y="1208088"/>
            <a:ext cx="3279775" cy="4603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9" name="矩形 20"/>
          <p:cNvSpPr/>
          <p:nvPr/>
        </p:nvSpPr>
        <p:spPr>
          <a:xfrm>
            <a:off x="898525" y="4071938"/>
            <a:ext cx="4264025" cy="2538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chemeClr val="accent1"/>
                </a:solidFill>
                <a:latin typeface="Verdana" panose="020B0604030504040204" pitchFamily="34" charset="0"/>
                <a:ea typeface="微软雅黑" panose="020B0503020204020204" pitchFamily="34" charset="-122"/>
              </a:rPr>
              <a:t>姓名：</a:t>
            </a:r>
            <a:endParaRPr lang="zh-CN" altLang="en-US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chemeClr val="accent1"/>
                </a:solidFill>
                <a:latin typeface="Verdana" panose="020B0604030504040204" pitchFamily="34" charset="0"/>
                <a:ea typeface="微软雅黑" panose="020B0503020204020204" pitchFamily="34" charset="-122"/>
              </a:rPr>
              <a:t>支部：</a:t>
            </a:r>
            <a:endParaRPr lang="zh-CN" altLang="en-US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chemeClr val="accent1"/>
                </a:solidFill>
                <a:latin typeface="Verdana" panose="020B0604030504040204" pitchFamily="34" charset="0"/>
                <a:ea typeface="微软雅黑" panose="020B0503020204020204" pitchFamily="34" charset="-122"/>
              </a:rPr>
              <a:t>年级：</a:t>
            </a:r>
            <a:endParaRPr lang="en-US" altLang="zh-CN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chemeClr val="accent1"/>
                </a:solidFill>
                <a:latin typeface="Verdana" panose="020B0604030504040204" pitchFamily="34" charset="0"/>
                <a:ea typeface="微软雅黑" panose="020B0503020204020204" pitchFamily="34" charset="-122"/>
              </a:rPr>
              <a:t>专业：</a:t>
            </a:r>
            <a:endParaRPr lang="en-US" altLang="zh-CN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chemeClr val="accent1"/>
                </a:solidFill>
                <a:latin typeface="Verdana" panose="020B0604030504040204" pitchFamily="34" charset="0"/>
                <a:ea typeface="微软雅黑" panose="020B0503020204020204" pitchFamily="34" charset="-122"/>
              </a:rPr>
              <a:t>导师（本科生填双班主任）：</a:t>
            </a:r>
            <a:endParaRPr lang="zh-CN" altLang="en-US" sz="1600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endParaRPr lang="zh-CN" altLang="en-US" sz="1600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</p:txBody>
      </p:sp>
      <p:grpSp>
        <p:nvGrpSpPr>
          <p:cNvPr id="5130" name="组合 10"/>
          <p:cNvGrpSpPr/>
          <p:nvPr/>
        </p:nvGrpSpPr>
        <p:grpSpPr>
          <a:xfrm>
            <a:off x="752475" y="1230313"/>
            <a:ext cx="3422650" cy="5383212"/>
            <a:chOff x="1739" y="1906"/>
            <a:chExt cx="5390" cy="8476"/>
          </a:xfrm>
        </p:grpSpPr>
        <p:sp>
          <p:nvSpPr>
            <p:cNvPr id="36" name="任意多边形 35"/>
            <p:cNvSpPr/>
            <p:nvPr/>
          </p:nvSpPr>
          <p:spPr>
            <a:xfrm flipH="1" flipV="1">
              <a:off x="6084" y="7220"/>
              <a:ext cx="823" cy="2902"/>
            </a:xfrm>
            <a:custGeom>
              <a:avLst/>
              <a:gdLst>
                <a:gd name="connsiteX0" fmla="*/ 522514 w 522514"/>
                <a:gd name="connsiteY0" fmla="*/ 1843314 h 1843314"/>
                <a:gd name="connsiteX1" fmla="*/ 0 w 522514"/>
                <a:gd name="connsiteY1" fmla="*/ 1335314 h 1843314"/>
                <a:gd name="connsiteX2" fmla="*/ 0 w 522514"/>
                <a:gd name="connsiteY2" fmla="*/ 0 h 1843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2514" h="1843314">
                  <a:moveTo>
                    <a:pt x="522514" y="1843314"/>
                  </a:moveTo>
                  <a:lnTo>
                    <a:pt x="0" y="1335314"/>
                  </a:lnTo>
                  <a:lnTo>
                    <a:pt x="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5133" name="组合 15"/>
            <p:cNvGrpSpPr/>
            <p:nvPr/>
          </p:nvGrpSpPr>
          <p:grpSpPr>
            <a:xfrm>
              <a:off x="5722" y="6757"/>
              <a:ext cx="777" cy="777"/>
              <a:chOff x="2002971" y="3182257"/>
              <a:chExt cx="493486" cy="493486"/>
            </a:xfrm>
          </p:grpSpPr>
          <p:sp>
            <p:nvSpPr>
              <p:cNvPr id="17" name="椭圆 16"/>
              <p:cNvSpPr>
                <a:spLocks noChangeArrowheads="1"/>
              </p:cNvSpPr>
              <p:nvPr/>
            </p:nvSpPr>
            <p:spPr bwMode="auto">
              <a:xfrm>
                <a:off x="2002654" y="3182664"/>
                <a:ext cx="493803" cy="49371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920000"/>
                </a:solidFill>
                <a:miter lim="800000"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椭圆 18"/>
              <p:cNvSpPr/>
              <p:nvPr/>
            </p:nvSpPr>
            <p:spPr>
              <a:xfrm>
                <a:off x="2096333" y="3276328"/>
                <a:ext cx="306445" cy="306389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30" name="矩形 29"/>
            <p:cNvSpPr/>
            <p:nvPr/>
          </p:nvSpPr>
          <p:spPr>
            <a:xfrm>
              <a:off x="1739" y="9657"/>
              <a:ext cx="5168" cy="725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noFill/>
                <a:effectLst/>
                <a:uLnTx/>
                <a:uFillTx/>
                <a:latin typeface="+mn-lt"/>
                <a:ea typeface="+mn-ea"/>
                <a:cs typeface="+mn-cs"/>
                <a:sym typeface="+mn-ea"/>
              </a:endParaRPr>
            </a:p>
          </p:txBody>
        </p:sp>
        <p:sp>
          <p:nvSpPr>
            <p:cNvPr id="5135" name="文本框 21"/>
            <p:cNvSpPr txBox="1"/>
            <p:nvPr/>
          </p:nvSpPr>
          <p:spPr>
            <a:xfrm>
              <a:off x="2116" y="1906"/>
              <a:ext cx="5013" cy="7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zh-CN" altLang="en-US" sz="2400" dirty="0">
                  <a:solidFill>
                    <a:schemeClr val="bg1"/>
                  </a:solidFill>
                  <a:latin typeface="Verdana" panose="020B0604030504040204" pitchFamily="34" charset="0"/>
                  <a:ea typeface="微软雅黑" panose="020B0503020204020204" pitchFamily="34" charset="-122"/>
                </a:rPr>
                <a:t>照片</a:t>
              </a:r>
              <a:endParaRPr lang="zh-CN" altLang="en-US" sz="2400" dirty="0">
                <a:solidFill>
                  <a:schemeClr val="bg1"/>
                </a:solidFill>
                <a:latin typeface="Verdana" panose="020B0604030504040204" pitchFamily="34" charset="0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组合 3"/>
          <p:cNvGrpSpPr/>
          <p:nvPr/>
        </p:nvGrpSpPr>
        <p:grpSpPr>
          <a:xfrm>
            <a:off x="4443730" y="4876342"/>
            <a:ext cx="7529513" cy="1522553"/>
            <a:chOff x="6995" y="4951"/>
            <a:chExt cx="11857" cy="2398"/>
          </a:xfrm>
        </p:grpSpPr>
        <p:grpSp>
          <p:nvGrpSpPr>
            <p:cNvPr id="4" name="组合 13"/>
            <p:cNvGrpSpPr/>
            <p:nvPr/>
          </p:nvGrpSpPr>
          <p:grpSpPr>
            <a:xfrm>
              <a:off x="6998" y="4951"/>
              <a:ext cx="11854" cy="725"/>
              <a:chOff x="3752508" y="2946402"/>
              <a:chExt cx="8128813" cy="461476"/>
            </a:xfrm>
          </p:grpSpPr>
          <p:sp>
            <p:nvSpPr>
              <p:cNvPr id="9" name="矩形 8"/>
              <p:cNvSpPr/>
              <p:nvPr/>
            </p:nvSpPr>
            <p:spPr>
              <a:xfrm>
                <a:off x="3752508" y="2946402"/>
                <a:ext cx="3437003" cy="46147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1pPr>
                <a:lvl2pPr marL="685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400" b="1" i="0" u="none" strike="noStrike" kern="1200" cap="none" spc="0" normalizeH="0" baseline="0" noProof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微软雅黑" panose="020B0503020204020204" pitchFamily="34" charset="-122"/>
                    <a:cs typeface="+mn-cs"/>
                  </a:rPr>
                  <a:t>群众对其评价</a:t>
                </a:r>
                <a:r>
                  <a:rPr lang="zh-CN" altLang="en-US" sz="1000" b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sym typeface="+mn-ea"/>
                  </a:rPr>
                  <a:t>（请同学认真填写）</a:t>
                </a:r>
                <a:endParaRPr kumimoji="0" lang="zh-CN" altLang="en-US" sz="1000" b="1" i="0" u="none" strike="noStrike" kern="1200" cap="none" spc="0" normalizeH="0" baseline="0" noProof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Verdana" panose="020B0604030504040204" pitchFamily="34" charset="0"/>
                  <a:ea typeface="微软雅黑" panose="020B0503020204020204" pitchFamily="34" charset="-122"/>
                  <a:cs typeface="+mn-cs"/>
                  <a:sym typeface="+mn-ea"/>
                </a:endParaRPr>
              </a:p>
            </p:txBody>
          </p:sp>
          <p:cxnSp>
            <p:nvCxnSpPr>
              <p:cNvPr id="11" name="直接连接符 10"/>
              <p:cNvCxnSpPr/>
              <p:nvPr/>
            </p:nvCxnSpPr>
            <p:spPr>
              <a:xfrm>
                <a:off x="3752508" y="3402328"/>
                <a:ext cx="812881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文本框 25"/>
            <p:cNvSpPr txBox="1"/>
            <p:nvPr/>
          </p:nvSpPr>
          <p:spPr>
            <a:xfrm>
              <a:off x="6995" y="5933"/>
              <a:ext cx="11834" cy="141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5pPr>
            </a:lstStyle>
            <a:p>
              <a:pPr marL="285750" lvl="0" indent="-285750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n"/>
              </a:pPr>
              <a:r>
                <a:rPr lang="en-US" altLang="en-US" sz="1400" dirty="0"/>
                <a:t>优点</a:t>
              </a:r>
              <a:r>
                <a:rPr lang="en-US" altLang="zh-CN" sz="1400" dirty="0"/>
                <a:t>:</a:t>
              </a:r>
              <a:r>
                <a:rPr lang="zh-CN" altLang="en-US" sz="1400" dirty="0"/>
                <a:t>  </a:t>
              </a:r>
              <a:endParaRPr lang="en-US" altLang="zh-CN" sz="1400" dirty="0"/>
            </a:p>
            <a:p>
              <a:pPr marL="285750" lvl="0" indent="-285750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n"/>
              </a:pPr>
              <a:r>
                <a:rPr lang="en-US" altLang="en-US" sz="1400" dirty="0"/>
                <a:t>缺点</a:t>
              </a:r>
              <a:r>
                <a:rPr lang="en-US" altLang="zh-CN" sz="1400" dirty="0"/>
                <a:t>:</a:t>
              </a:r>
              <a:r>
                <a:rPr lang="zh-CN" altLang="en-US" sz="1400" dirty="0"/>
                <a:t> </a:t>
              </a:r>
              <a:endParaRPr lang="en-US" altLang="zh-CN" sz="1400" dirty="0"/>
            </a:p>
            <a:p>
              <a:pPr marL="0" lvl="0" indent="0" eaLnBrk="1" hangingPunct="1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None/>
              </a:pPr>
              <a:endParaRPr lang="en-US" altLang="zh-CN" sz="1400" dirty="0"/>
            </a:p>
          </p:txBody>
        </p:sp>
      </p:grpSp>
      <p:sp>
        <p:nvSpPr>
          <p:cNvPr id="14" name="矩形 13"/>
          <p:cNvSpPr/>
          <p:nvPr/>
        </p:nvSpPr>
        <p:spPr>
          <a:xfrm>
            <a:off x="1721495" y="1785703"/>
            <a:ext cx="1653530" cy="206003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PP_MARK_KEY" val="1ef999a1-6450-4039-8c1b-a4eb7e673730"/>
  <p:tag name="COMMONDATA" val="eyJoZGlkIjoiMjgzN2E3NjAyZTRjMjBiYTJlNzlkYzEzMDEwMzVkMmYifQ=="/>
</p:tagLst>
</file>

<file path=ppt/theme/theme1.xml><?xml version="1.0" encoding="utf-8"?>
<a:theme xmlns:a="http://schemas.openxmlformats.org/drawingml/2006/main" name="Office 主题">
  <a:themeElements>
    <a:clrScheme name="党政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80000"/>
      </a:accent1>
      <a:accent2>
        <a:srgbClr val="F4990F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WPS 演示</Application>
  <PresentationFormat>宽屏</PresentationFormat>
  <Paragraphs>27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Verdana</vt:lpstr>
      <vt:lpstr>微软雅黑</vt:lpstr>
      <vt:lpstr>华文楷体</vt:lpstr>
      <vt:lpstr>Consolas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ZJTLM8600</dc:creator>
  <cp:lastModifiedBy>骆笑</cp:lastModifiedBy>
  <cp:revision>65</cp:revision>
  <dcterms:created xsi:type="dcterms:W3CDTF">2022-10-20T10:51:00Z</dcterms:created>
  <dcterms:modified xsi:type="dcterms:W3CDTF">2023-02-21T09:13:17Z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A37E1CE94D8BB5E618285163F61D6A9B</vt:lpwstr>
  </property>
</Properties>
</file>